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1" r:id="rId1"/>
  </p:sldMasterIdLst>
  <p:notesMasterIdLst>
    <p:notesMasterId r:id="rId8"/>
  </p:notesMasterIdLst>
  <p:sldIdLst>
    <p:sldId id="256" r:id="rId2"/>
    <p:sldId id="257" r:id="rId3"/>
    <p:sldId id="258" r:id="rId4"/>
    <p:sldId id="260" r:id="rId5"/>
    <p:sldId id="259"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59"/>
    <p:restoredTop sz="60124"/>
  </p:normalViewPr>
  <p:slideViewPr>
    <p:cSldViewPr snapToGrid="0" snapToObjects="1">
      <p:cViewPr varScale="1">
        <p:scale>
          <a:sx n="43" d="100"/>
          <a:sy n="43" d="100"/>
        </p:scale>
        <p:origin x="151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2BC99D-8EEF-AB4C-B251-6C9EF4C48E28}" type="datetimeFigureOut">
              <a:rPr lang="en-US" smtClean="0"/>
              <a:t>3/23/2020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F4F887-3CE9-6443-B4B2-56FABD252DAE}" type="slidenum">
              <a:rPr lang="en-US" smtClean="0"/>
              <a:t>‹#›</a:t>
            </a:fld>
            <a:endParaRPr lang="en-US" dirty="0"/>
          </a:p>
        </p:txBody>
      </p:sp>
    </p:spTree>
    <p:extLst>
      <p:ext uri="{BB962C8B-B14F-4D97-AF65-F5344CB8AC3E}">
        <p14:creationId xmlns:p14="http://schemas.microsoft.com/office/powerpoint/2010/main" val="2313036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-Felt right to do this topic, social dynamic of classrooms today</a:t>
            </a:r>
          </a:p>
          <a:p>
            <a:r>
              <a:rPr lang="en-US" dirty="0"/>
              <a:t>-Unlikely that you will have to walk into classroom without having to differentiate</a:t>
            </a:r>
          </a:p>
          <a:p>
            <a:r>
              <a:rPr lang="en-US" dirty="0"/>
              <a:t>-Not necessarily that classrooms are getting worse, we are just becoming more aware of peoples learning needs</a:t>
            </a:r>
          </a:p>
          <a:p>
            <a:r>
              <a:rPr lang="en-US" dirty="0"/>
              <a:t>-Olivia with math experience: struggled with math, but not enough resources to give her what she needed</a:t>
            </a:r>
          </a:p>
          <a:p>
            <a:r>
              <a:rPr lang="en-US" dirty="0"/>
              <a:t>-After triad meetings, we all realized that differentiation has been a common theme amongst all of our practicums </a:t>
            </a:r>
          </a:p>
        </p:txBody>
      </p:sp>
      <p:sp>
        <p:nvSpPr>
          <p:cNvPr id="4" name="Slide Number Placeholder 3"/>
          <p:cNvSpPr>
            <a:spLocks noGrp="1"/>
          </p:cNvSpPr>
          <p:nvPr>
            <p:ph type="sldNum" sz="quarter" idx="5"/>
          </p:nvPr>
        </p:nvSpPr>
        <p:spPr/>
        <p:txBody>
          <a:bodyPr/>
          <a:lstStyle/>
          <a:p>
            <a:fld id="{00F4F887-3CE9-6443-B4B2-56FABD252DAE}" type="slidenum">
              <a:rPr lang="en-US" smtClean="0"/>
              <a:t>1</a:t>
            </a:fld>
            <a:endParaRPr lang="en-US" dirty="0"/>
          </a:p>
        </p:txBody>
      </p:sp>
    </p:spTree>
    <p:extLst>
      <p:ext uri="{BB962C8B-B14F-4D97-AF65-F5344CB8AC3E}">
        <p14:creationId xmlns:p14="http://schemas.microsoft.com/office/powerpoint/2010/main" val="2071622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recognized the value of appreciation each student’s unique learning needs</a:t>
            </a:r>
          </a:p>
          <a:p>
            <a:r>
              <a:rPr lang="en-US" dirty="0"/>
              <a:t>-We have seen this picture come up many times during our schooling, but really recognized the significance of it’s real-world application in the classroom</a:t>
            </a:r>
          </a:p>
          <a:p>
            <a:r>
              <a:rPr lang="en-US" dirty="0"/>
              <a:t>-Just because every student is given the same thing, doesn’t mean we are providing the students with what they need as individuals</a:t>
            </a:r>
          </a:p>
          <a:p>
            <a:r>
              <a:rPr lang="en-US" dirty="0"/>
              <a:t>-Jess: flexible seating. Had to explain to the kids that some people need it, and some people don’t. Had to explain why some students NEEDED (vs. wanted) the rocking chair at the carpet.</a:t>
            </a:r>
          </a:p>
          <a:p>
            <a:r>
              <a:rPr lang="en-US" dirty="0"/>
              <a:t>-Carlo: if your tool is becoming a toy, it is no longer a tool. (i.e. fidget becoming a toy). Had to explain the importance of using fidgets for learning needs. </a:t>
            </a:r>
          </a:p>
          <a:p>
            <a:r>
              <a:rPr lang="en-US" dirty="0"/>
              <a:t>-Olivia: didn’t have to explain to students. They understood that people getting different things was equity. Olivia provided scribing for some students, and other students understood why they were not offered option (because they did not need it). Equity vs. equality becoming more of a theme within schools. </a:t>
            </a:r>
          </a:p>
        </p:txBody>
      </p:sp>
      <p:sp>
        <p:nvSpPr>
          <p:cNvPr id="4" name="Slide Number Placeholder 3"/>
          <p:cNvSpPr>
            <a:spLocks noGrp="1"/>
          </p:cNvSpPr>
          <p:nvPr>
            <p:ph type="sldNum" sz="quarter" idx="5"/>
          </p:nvPr>
        </p:nvSpPr>
        <p:spPr/>
        <p:txBody>
          <a:bodyPr/>
          <a:lstStyle/>
          <a:p>
            <a:fld id="{00F4F887-3CE9-6443-B4B2-56FABD252DAE}" type="slidenum">
              <a:rPr lang="en-US" smtClean="0"/>
              <a:t>2</a:t>
            </a:fld>
            <a:endParaRPr lang="en-US" dirty="0"/>
          </a:p>
        </p:txBody>
      </p:sp>
    </p:spTree>
    <p:extLst>
      <p:ext uri="{BB962C8B-B14F-4D97-AF65-F5344CB8AC3E}">
        <p14:creationId xmlns:p14="http://schemas.microsoft.com/office/powerpoint/2010/main" val="2308442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all recognized the importance of providing an access point to everybody</a:t>
            </a:r>
          </a:p>
          <a:p>
            <a:r>
              <a:rPr lang="en-US" dirty="0"/>
              <a:t>-Single point rubric VS. Tradition rubric</a:t>
            </a:r>
          </a:p>
          <a:p>
            <a:r>
              <a:rPr lang="en-US" dirty="0"/>
              <a:t>-Triad had discussion about single point rubric VS. traditional rubric: how traditional rubrics should not be given to kids (Sandra Herbst) because they are overcrowded and limiting. Students will try to meet the minimum and call it a day. With single point rubrics, students are aiming for a goal and either meet it or don’t. It is much easier for them to track. This encourages the growth mindset theory because it doesn’t encourage kids to only meet their minimum, but rather encourages students to think about how they are working past it. </a:t>
            </a:r>
          </a:p>
          <a:p>
            <a:r>
              <a:rPr lang="en-US" dirty="0"/>
              <a:t>--Jess: At first was worried about students abusing the access point, but soon found that the novelty of using the access point wore off. Students challenged themselves appropriately and only using the access points when needed. </a:t>
            </a:r>
          </a:p>
          <a:p>
            <a:r>
              <a:rPr lang="en-US" dirty="0"/>
              <a:t>-Carlo: Connecting with each students and pushing them to try and extend. </a:t>
            </a:r>
          </a:p>
          <a:p>
            <a:r>
              <a:rPr lang="en-US" dirty="0"/>
              <a:t>-Olivia: Formative assessment really important for gauging level of learning/need for access point. </a:t>
            </a:r>
          </a:p>
          <a:p>
            <a:endParaRPr lang="en-US" dirty="0"/>
          </a:p>
          <a:p>
            <a:r>
              <a:rPr lang="en-US" dirty="0"/>
              <a:t>Photo description: In our yoga analogy (inspired by Katie </a:t>
            </a:r>
            <a:r>
              <a:rPr lang="en-US" dirty="0" err="1"/>
              <a:t>Marren</a:t>
            </a:r>
            <a:r>
              <a:rPr lang="en-US" dirty="0"/>
              <a:t>) Carlo is doing our access point pose. Olivia has taken it to the next step by lifting her back knee. Finally, Jessica is in the final form of the pose with back knee lifted and torso twisted. Each yogi has an opportunity to complete this pose at a different level. Just as access points apply in yoga, they apply in education. We should be providing every learner with an access point to start with, and give students the opportunity to challenge themselves as they go. </a:t>
            </a:r>
          </a:p>
        </p:txBody>
      </p:sp>
      <p:sp>
        <p:nvSpPr>
          <p:cNvPr id="4" name="Slide Number Placeholder 3"/>
          <p:cNvSpPr>
            <a:spLocks noGrp="1"/>
          </p:cNvSpPr>
          <p:nvPr>
            <p:ph type="sldNum" sz="quarter" idx="5"/>
          </p:nvPr>
        </p:nvSpPr>
        <p:spPr/>
        <p:txBody>
          <a:bodyPr/>
          <a:lstStyle/>
          <a:p>
            <a:fld id="{00F4F887-3CE9-6443-B4B2-56FABD252DAE}" type="slidenum">
              <a:rPr lang="en-US" smtClean="0"/>
              <a:t>3</a:t>
            </a:fld>
            <a:endParaRPr lang="en-US" dirty="0"/>
          </a:p>
        </p:txBody>
      </p:sp>
    </p:spTree>
    <p:extLst>
      <p:ext uri="{BB962C8B-B14F-4D97-AF65-F5344CB8AC3E}">
        <p14:creationId xmlns:p14="http://schemas.microsoft.com/office/powerpoint/2010/main" val="2191043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Carlo: Trying to use many different methods of teaching (whiteboards, manipulatives, puzzles, etc.). Giving the students the opportunity to decide which strategy and tools work best for them. </a:t>
            </a:r>
            <a:r>
              <a:rPr lang="en-US" dirty="0" err="1"/>
              <a:t>Presesnting</a:t>
            </a:r>
            <a:r>
              <a:rPr lang="en-US" dirty="0"/>
              <a:t> different styles of summative assessment (Van De </a:t>
            </a:r>
            <a:r>
              <a:rPr lang="en-US" dirty="0" err="1"/>
              <a:t>Walle</a:t>
            </a:r>
            <a:r>
              <a:rPr lang="en-US" dirty="0"/>
              <a:t> Big 5- Carol Fullerton, page of multiplication questions, etc.)</a:t>
            </a:r>
          </a:p>
          <a:p>
            <a:r>
              <a:rPr lang="en-US" dirty="0"/>
              <a:t>Olivia: Math groups to accommodate different levels of learners. Classroom evolved to this, because originally was doing all as one lesson. At the access point was able to do all as one class, but once moved into dividing decimals this was not feasible. Math groups ended up working really well because she was able to teach to small groups and give students smaller instruction. Obstacle: when teaching kids that were extending, the kids that weren’t extending were getting very confused. The extra instruction confused them. Math lessons were really heavy on the use of manipulatives. </a:t>
            </a:r>
          </a:p>
          <a:p>
            <a:r>
              <a:rPr lang="en-US" dirty="0"/>
              <a:t>Jess: Did a mix of large group instruction and small groups. First would do large group lesson with whole class (based on grade) and then would take small groups of both high and low learners to teach more. After math task was completed, made groups of mixed-ability learners for math games. </a:t>
            </a:r>
          </a:p>
        </p:txBody>
      </p:sp>
      <p:sp>
        <p:nvSpPr>
          <p:cNvPr id="4" name="Slide Number Placeholder 3"/>
          <p:cNvSpPr>
            <a:spLocks noGrp="1"/>
          </p:cNvSpPr>
          <p:nvPr>
            <p:ph type="sldNum" sz="quarter" idx="5"/>
          </p:nvPr>
        </p:nvSpPr>
        <p:spPr/>
        <p:txBody>
          <a:bodyPr/>
          <a:lstStyle/>
          <a:p>
            <a:fld id="{00F4F887-3CE9-6443-B4B2-56FABD252DAE}" type="slidenum">
              <a:rPr lang="en-US" smtClean="0"/>
              <a:t>4</a:t>
            </a:fld>
            <a:endParaRPr lang="en-US" dirty="0"/>
          </a:p>
        </p:txBody>
      </p:sp>
    </p:spTree>
    <p:extLst>
      <p:ext uri="{BB962C8B-B14F-4D97-AF65-F5344CB8AC3E}">
        <p14:creationId xmlns:p14="http://schemas.microsoft.com/office/powerpoint/2010/main" val="1382430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 Did leveled literacy intervention (</a:t>
            </a:r>
            <a:r>
              <a:rPr lang="en-US" dirty="0" err="1"/>
              <a:t>Fontas</a:t>
            </a:r>
            <a:r>
              <a:rPr lang="en-US" dirty="0"/>
              <a:t> &amp; Pennell) for struggling readers. Some students were at a grade 5 reading level, so did book boxes and a novel student with these students. HUGE different in reading levels but was able to accommodate each and every one. </a:t>
            </a:r>
          </a:p>
          <a:p>
            <a:r>
              <a:rPr lang="en-US" dirty="0"/>
              <a:t>Olivia: 6 novel study groups for literature circles. For the most part, was pretty on with the differentiation. Lowest group ended up surprising her, had a conversation with them and picked out a book together. This was mid-way through the project. To see a group as low as them take such ownership and joy in picking out a new book let her know that these students were still engaged in the project and wanted wanted to take part in creating new criteria. </a:t>
            </a:r>
          </a:p>
          <a:p>
            <a:r>
              <a:rPr lang="en-US" dirty="0"/>
              <a:t>Carlo: Collaborating with professionals around the school to provide students with access to other programs. Some students had to leave his class in order to attend LLI sessions. </a:t>
            </a:r>
          </a:p>
        </p:txBody>
      </p:sp>
      <p:sp>
        <p:nvSpPr>
          <p:cNvPr id="4" name="Slide Number Placeholder 3"/>
          <p:cNvSpPr>
            <a:spLocks noGrp="1"/>
          </p:cNvSpPr>
          <p:nvPr>
            <p:ph type="sldNum" sz="quarter" idx="5"/>
          </p:nvPr>
        </p:nvSpPr>
        <p:spPr/>
        <p:txBody>
          <a:bodyPr/>
          <a:lstStyle/>
          <a:p>
            <a:fld id="{00F4F887-3CE9-6443-B4B2-56FABD252DAE}" type="slidenum">
              <a:rPr lang="en-US" smtClean="0"/>
              <a:t>5</a:t>
            </a:fld>
            <a:endParaRPr lang="en-US" dirty="0"/>
          </a:p>
        </p:txBody>
      </p:sp>
    </p:spTree>
    <p:extLst>
      <p:ext uri="{BB962C8B-B14F-4D97-AF65-F5344CB8AC3E}">
        <p14:creationId xmlns:p14="http://schemas.microsoft.com/office/powerpoint/2010/main" val="1755877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Olivia: </a:t>
            </a:r>
          </a:p>
          <a:p>
            <a:r>
              <a:rPr lang="en-US" dirty="0"/>
              <a:t>-Math: how deep to go and how simple to break it down to access students learning at Gr. 2 level, but extending enough for students at Gr. 10 level. </a:t>
            </a:r>
          </a:p>
          <a:p>
            <a:r>
              <a:rPr lang="en-US" dirty="0"/>
              <a:t>-Chunking information so that students could still get the SS/Science concepts without the obstacle of higher-level language arts processes of learning</a:t>
            </a:r>
          </a:p>
          <a:p>
            <a:r>
              <a:rPr lang="en-US" dirty="0"/>
              <a:t>-Having 9 students that needed an EA, of those 7 needed one-on-one support but did not receive due to lack of resources. </a:t>
            </a:r>
          </a:p>
          <a:p>
            <a:endParaRPr lang="en-US" dirty="0"/>
          </a:p>
          <a:p>
            <a:r>
              <a:rPr lang="en-US" dirty="0"/>
              <a:t>Jess: </a:t>
            </a:r>
          </a:p>
          <a:p>
            <a:r>
              <a:rPr lang="en-US" dirty="0"/>
              <a:t>-Not having an EA to students in the process of getting designated</a:t>
            </a:r>
          </a:p>
          <a:p>
            <a:r>
              <a:rPr lang="en-US" dirty="0"/>
              <a:t>-Ensuring different groups were on task while working with small groups</a:t>
            </a:r>
          </a:p>
          <a:p>
            <a:endParaRPr lang="en-US" dirty="0"/>
          </a:p>
          <a:p>
            <a:r>
              <a:rPr lang="en-US" dirty="0"/>
              <a:t>Carlo: </a:t>
            </a:r>
          </a:p>
          <a:p>
            <a:r>
              <a:rPr lang="en-US" dirty="0"/>
              <a:t>-Not having access to an EA in the class. </a:t>
            </a:r>
          </a:p>
          <a:p>
            <a:endParaRPr lang="en-US" dirty="0"/>
          </a:p>
          <a:p>
            <a:endParaRPr lang="en-US" dirty="0"/>
          </a:p>
          <a:p>
            <a:r>
              <a:rPr lang="en-US" dirty="0"/>
              <a:t>One of the main challenges all three of us saw involved both educators and learners. A lot of times, learners and educators do not know where they are at in terms of differentiation because they are not taking the time to explore. We have found that using the First Peoples Principles of Learning, “Learning requires the exploration of one’s identity” and embedding it within learning has aided us in encouraging ourselves and our learners to find where we are at. </a:t>
            </a:r>
          </a:p>
        </p:txBody>
      </p:sp>
      <p:sp>
        <p:nvSpPr>
          <p:cNvPr id="4" name="Slide Number Placeholder 3"/>
          <p:cNvSpPr>
            <a:spLocks noGrp="1"/>
          </p:cNvSpPr>
          <p:nvPr>
            <p:ph type="sldNum" sz="quarter" idx="5"/>
          </p:nvPr>
        </p:nvSpPr>
        <p:spPr/>
        <p:txBody>
          <a:bodyPr/>
          <a:lstStyle/>
          <a:p>
            <a:fld id="{00F4F887-3CE9-6443-B4B2-56FABD252DAE}" type="slidenum">
              <a:rPr lang="en-US" smtClean="0"/>
              <a:t>6</a:t>
            </a:fld>
            <a:endParaRPr lang="en-US" dirty="0"/>
          </a:p>
        </p:txBody>
      </p:sp>
    </p:spTree>
    <p:extLst>
      <p:ext uri="{BB962C8B-B14F-4D97-AF65-F5344CB8AC3E}">
        <p14:creationId xmlns:p14="http://schemas.microsoft.com/office/powerpoint/2010/main" val="117698474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93061E6-3FB4-B442-849B-086A4B380280}" type="datetimeFigureOut">
              <a:rPr lang="en-US" smtClean="0"/>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F583A831-CEA4-704F-B0FB-29DD79B8A911}" type="slidenum">
              <a:rPr lang="en-US" smtClean="0"/>
              <a:t>‹#›</a:t>
            </a:fld>
            <a:endParaRPr lang="en-US" dirty="0"/>
          </a:p>
        </p:txBody>
      </p:sp>
    </p:spTree>
    <p:extLst>
      <p:ext uri="{BB962C8B-B14F-4D97-AF65-F5344CB8AC3E}">
        <p14:creationId xmlns:p14="http://schemas.microsoft.com/office/powerpoint/2010/main" val="2402013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3061E6-3FB4-B442-849B-086A4B380280}" type="datetimeFigureOut">
              <a:rPr lang="en-US" smtClean="0"/>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83A831-CEA4-704F-B0FB-29DD79B8A911}" type="slidenum">
              <a:rPr lang="en-US" smtClean="0"/>
              <a:t>‹#›</a:t>
            </a:fld>
            <a:endParaRPr lang="en-US" dirty="0"/>
          </a:p>
        </p:txBody>
      </p:sp>
    </p:spTree>
    <p:extLst>
      <p:ext uri="{BB962C8B-B14F-4D97-AF65-F5344CB8AC3E}">
        <p14:creationId xmlns:p14="http://schemas.microsoft.com/office/powerpoint/2010/main" val="409978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3061E6-3FB4-B442-849B-086A4B380280}" type="datetimeFigureOut">
              <a:rPr lang="en-US" smtClean="0"/>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83A831-CEA4-704F-B0FB-29DD79B8A911}" type="slidenum">
              <a:rPr lang="en-US" smtClean="0"/>
              <a:t>‹#›</a:t>
            </a:fld>
            <a:endParaRPr lang="en-US" dirty="0"/>
          </a:p>
        </p:txBody>
      </p:sp>
    </p:spTree>
    <p:extLst>
      <p:ext uri="{BB962C8B-B14F-4D97-AF65-F5344CB8AC3E}">
        <p14:creationId xmlns:p14="http://schemas.microsoft.com/office/powerpoint/2010/main" val="2376143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3061E6-3FB4-B442-849B-086A4B380280}" type="datetimeFigureOut">
              <a:rPr lang="en-US" smtClean="0"/>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83A831-CEA4-704F-B0FB-29DD79B8A911}" type="slidenum">
              <a:rPr lang="en-US" smtClean="0"/>
              <a:t>‹#›</a:t>
            </a:fld>
            <a:endParaRPr lang="en-US" dirty="0"/>
          </a:p>
        </p:txBody>
      </p:sp>
    </p:spTree>
    <p:extLst>
      <p:ext uri="{BB962C8B-B14F-4D97-AF65-F5344CB8AC3E}">
        <p14:creationId xmlns:p14="http://schemas.microsoft.com/office/powerpoint/2010/main" val="3087751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A93061E6-3FB4-B442-849B-086A4B380280}" type="datetimeFigureOut">
              <a:rPr lang="en-US" smtClean="0"/>
              <a:t>3/23/2020</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F583A831-CEA4-704F-B0FB-29DD79B8A911}" type="slidenum">
              <a:rPr lang="en-US" smtClean="0"/>
              <a:t>‹#›</a:t>
            </a:fld>
            <a:endParaRPr lang="en-US" dirty="0"/>
          </a:p>
        </p:txBody>
      </p:sp>
    </p:spTree>
    <p:extLst>
      <p:ext uri="{BB962C8B-B14F-4D97-AF65-F5344CB8AC3E}">
        <p14:creationId xmlns:p14="http://schemas.microsoft.com/office/powerpoint/2010/main" val="4155210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93061E6-3FB4-B442-849B-086A4B380280}" type="datetimeFigureOut">
              <a:rPr lang="en-US" smtClean="0"/>
              <a:t>3/23/2020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83A831-CEA4-704F-B0FB-29DD79B8A911}" type="slidenum">
              <a:rPr lang="en-US" smtClean="0"/>
              <a:t>‹#›</a:t>
            </a:fld>
            <a:endParaRPr lang="en-US" dirty="0"/>
          </a:p>
        </p:txBody>
      </p:sp>
    </p:spTree>
    <p:extLst>
      <p:ext uri="{BB962C8B-B14F-4D97-AF65-F5344CB8AC3E}">
        <p14:creationId xmlns:p14="http://schemas.microsoft.com/office/powerpoint/2010/main" val="168558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3061E6-3FB4-B442-849B-086A4B380280}" type="datetimeFigureOut">
              <a:rPr lang="en-US" smtClean="0"/>
              <a:t>3/23/2020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583A831-CEA4-704F-B0FB-29DD79B8A911}"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548223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93061E6-3FB4-B442-849B-086A4B380280}" type="datetimeFigureOut">
              <a:rPr lang="en-US" smtClean="0"/>
              <a:t>3/23/2020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583A831-CEA4-704F-B0FB-29DD79B8A911}" type="slidenum">
              <a:rPr lang="en-US" smtClean="0"/>
              <a:t>‹#›</a:t>
            </a:fld>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24877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3061E6-3FB4-B442-849B-086A4B380280}" type="datetimeFigureOut">
              <a:rPr lang="en-US" smtClean="0"/>
              <a:t>3/23/2020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583A831-CEA4-704F-B0FB-29DD79B8A911}" type="slidenum">
              <a:rPr lang="en-US" smtClean="0"/>
              <a:t>‹#›</a:t>
            </a:fld>
            <a:endParaRPr lang="en-US" dirty="0"/>
          </a:p>
        </p:txBody>
      </p:sp>
    </p:spTree>
    <p:extLst>
      <p:ext uri="{BB962C8B-B14F-4D97-AF65-F5344CB8AC3E}">
        <p14:creationId xmlns:p14="http://schemas.microsoft.com/office/powerpoint/2010/main" val="1441548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3061E6-3FB4-B442-849B-086A4B380280}" type="datetimeFigureOut">
              <a:rPr lang="en-US" smtClean="0"/>
              <a:t>3/23/2020</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F583A831-CEA4-704F-B0FB-29DD79B8A911}" type="slidenum">
              <a:rPr lang="en-US" smtClean="0"/>
              <a:t>‹#›</a:t>
            </a:fld>
            <a:endParaRPr lang="en-US" dirty="0"/>
          </a:p>
        </p:txBody>
      </p:sp>
    </p:spTree>
    <p:extLst>
      <p:ext uri="{BB962C8B-B14F-4D97-AF65-F5344CB8AC3E}">
        <p14:creationId xmlns:p14="http://schemas.microsoft.com/office/powerpoint/2010/main" val="1767814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3061E6-3FB4-B442-849B-086A4B380280}" type="datetimeFigureOut">
              <a:rPr lang="en-US" smtClean="0"/>
              <a:t>3/23/2020</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F583A831-CEA4-704F-B0FB-29DD79B8A911}" type="slidenum">
              <a:rPr lang="en-US" smtClean="0"/>
              <a:t>‹#›</a:t>
            </a:fld>
            <a:endParaRPr lang="en-US" dirty="0"/>
          </a:p>
        </p:txBody>
      </p:sp>
    </p:spTree>
    <p:extLst>
      <p:ext uri="{BB962C8B-B14F-4D97-AF65-F5344CB8AC3E}">
        <p14:creationId xmlns:p14="http://schemas.microsoft.com/office/powerpoint/2010/main" val="605556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A93061E6-3FB4-B442-849B-086A4B380280}" type="datetimeFigureOut">
              <a:rPr lang="en-US" smtClean="0"/>
              <a:t>3/23/2020</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F583A831-CEA4-704F-B0FB-29DD79B8A911}" type="slidenum">
              <a:rPr lang="en-US" smtClean="0"/>
              <a:t>‹#›</a:t>
            </a:fld>
            <a:endParaRPr lang="en-US" dirty="0"/>
          </a:p>
        </p:txBody>
      </p:sp>
    </p:spTree>
    <p:extLst>
      <p:ext uri="{BB962C8B-B14F-4D97-AF65-F5344CB8AC3E}">
        <p14:creationId xmlns:p14="http://schemas.microsoft.com/office/powerpoint/2010/main" val="3033701877"/>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tif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2.png"/><Relationship Id="rId5" Type="http://schemas.openxmlformats.org/officeDocument/2006/relationships/image" Target="../media/image3.png"/><Relationship Id="rId10" Type="http://schemas.openxmlformats.org/officeDocument/2006/relationships/image" Target="../media/image10.jpg"/><Relationship Id="rId4" Type="http://schemas.microsoft.com/office/2007/relationships/hdphoto" Target="../media/hdphoto2.wdp"/><Relationship Id="rId9"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1.tiff"/><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742B9-C6B9-4448-9E85-F347536D2C2C}"/>
              </a:ext>
            </a:extLst>
          </p:cNvPr>
          <p:cNvSpPr>
            <a:spLocks noGrp="1"/>
          </p:cNvSpPr>
          <p:nvPr>
            <p:ph type="ctrTitle"/>
          </p:nvPr>
        </p:nvSpPr>
        <p:spPr/>
        <p:txBody>
          <a:bodyPr/>
          <a:lstStyle/>
          <a:p>
            <a:r>
              <a:rPr lang="en-US" dirty="0"/>
              <a:t>Differentiation</a:t>
            </a:r>
          </a:p>
        </p:txBody>
      </p:sp>
      <p:sp>
        <p:nvSpPr>
          <p:cNvPr id="3" name="Subtitle 2">
            <a:extLst>
              <a:ext uri="{FF2B5EF4-FFF2-40B4-BE49-F238E27FC236}">
                <a16:creationId xmlns:a16="http://schemas.microsoft.com/office/drawing/2014/main" id="{CE7B5A1C-3C12-2B41-8290-BAEDD66093B0}"/>
              </a:ext>
            </a:extLst>
          </p:cNvPr>
          <p:cNvSpPr>
            <a:spLocks noGrp="1"/>
          </p:cNvSpPr>
          <p:nvPr>
            <p:ph type="subTitle" idx="1"/>
          </p:nvPr>
        </p:nvSpPr>
        <p:spPr/>
        <p:txBody>
          <a:bodyPr/>
          <a:lstStyle/>
          <a:p>
            <a:r>
              <a:rPr lang="en-US" dirty="0"/>
              <a:t>By Carlo, Jessica, and Olivia</a:t>
            </a:r>
          </a:p>
        </p:txBody>
      </p:sp>
    </p:spTree>
    <p:extLst>
      <p:ext uri="{BB962C8B-B14F-4D97-AF65-F5344CB8AC3E}">
        <p14:creationId xmlns:p14="http://schemas.microsoft.com/office/powerpoint/2010/main" val="4120535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nvGrpSpPr>
          <p:cNvPr id="10" name="Group 9">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11" name="Oval 1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9CC86D7E-B9B1-394A-8D71-E36F9F40181E}"/>
              </a:ext>
            </a:extLst>
          </p:cNvPr>
          <p:cNvSpPr>
            <a:spLocks noGrp="1"/>
          </p:cNvSpPr>
          <p:nvPr>
            <p:ph type="title"/>
          </p:nvPr>
        </p:nvSpPr>
        <p:spPr>
          <a:xfrm>
            <a:off x="1368139" y="2376861"/>
            <a:ext cx="2884655" cy="2104273"/>
          </a:xfrm>
          <a:noFill/>
        </p:spPr>
        <p:txBody>
          <a:bodyPr>
            <a:normAutofit/>
          </a:bodyPr>
          <a:lstStyle/>
          <a:p>
            <a:pPr algn="ctr"/>
            <a:r>
              <a:rPr lang="en-US" sz="3000" dirty="0">
                <a:solidFill>
                  <a:srgbClr val="FFFFFF"/>
                </a:solidFill>
              </a:rPr>
              <a:t>Equity vs. equality</a:t>
            </a:r>
          </a:p>
        </p:txBody>
      </p:sp>
      <p:sp>
        <p:nvSpPr>
          <p:cNvPr id="14" name="Rectangle 13">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Content Placeholder 3">
            <a:extLst>
              <a:ext uri="{FF2B5EF4-FFF2-40B4-BE49-F238E27FC236}">
                <a16:creationId xmlns:a16="http://schemas.microsoft.com/office/drawing/2014/main" id="{6E0560C1-187B-B34B-B370-9091C8CC6AA3}"/>
              </a:ext>
            </a:extLst>
          </p:cNvPr>
          <p:cNvPicPr>
            <a:picLocks noGrp="1" noChangeAspect="1"/>
          </p:cNvPicPr>
          <p:nvPr>
            <p:ph idx="1"/>
          </p:nvPr>
        </p:nvPicPr>
        <p:blipFill>
          <a:blip r:embed="rId7"/>
          <a:stretch>
            <a:fillRect/>
          </a:stretch>
        </p:blipFill>
        <p:spPr>
          <a:xfrm>
            <a:off x="5331077" y="1758942"/>
            <a:ext cx="6305234" cy="3498858"/>
          </a:xfrm>
          <a:prstGeom prst="rect">
            <a:avLst/>
          </a:prstGeom>
        </p:spPr>
      </p:pic>
    </p:spTree>
    <p:extLst>
      <p:ext uri="{BB962C8B-B14F-4D97-AF65-F5344CB8AC3E}">
        <p14:creationId xmlns:p14="http://schemas.microsoft.com/office/powerpoint/2010/main" val="4136274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D57A997F-57D3-4F47-B77A-14DE76B50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5B304EBC-E1F0-4042-84B1-65AD44AB17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30F5971A-100F-43B9-AF60-FD95A592D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a:extLst>
              <a:ext uri="{FF2B5EF4-FFF2-40B4-BE49-F238E27FC236}">
                <a16:creationId xmlns:a16="http://schemas.microsoft.com/office/drawing/2014/main" id="{B34AA403-A228-4305-AE48-0FF5690E3E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91" name="Oval 90">
              <a:extLst>
                <a:ext uri="{FF2B5EF4-FFF2-40B4-BE49-F238E27FC236}">
                  <a16:creationId xmlns:a16="http://schemas.microsoft.com/office/drawing/2014/main" id="{CC81A8F5-59C9-487C-91CC-79BB6660B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2" name="Oval 91">
              <a:extLst>
                <a:ext uri="{FF2B5EF4-FFF2-40B4-BE49-F238E27FC236}">
                  <a16:creationId xmlns:a16="http://schemas.microsoft.com/office/drawing/2014/main" id="{782DF6B4-81CE-4086-A1B1-BE48BA8E24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useBgFill="1">
        <p:nvSpPr>
          <p:cNvPr id="94" name="Rectangle 93">
            <a:extLst>
              <a:ext uri="{FF2B5EF4-FFF2-40B4-BE49-F238E27FC236}">
                <a16:creationId xmlns:a16="http://schemas.microsoft.com/office/drawing/2014/main" id="{3B97473C-609B-4B4F-9F47-DAC2C7E95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0F9F13-B439-634A-BCC2-C609E8E55A17}"/>
              </a:ext>
            </a:extLst>
          </p:cNvPr>
          <p:cNvSpPr>
            <a:spLocks noGrp="1"/>
          </p:cNvSpPr>
          <p:nvPr>
            <p:ph type="title"/>
          </p:nvPr>
        </p:nvSpPr>
        <p:spPr>
          <a:xfrm>
            <a:off x="4347894" y="4612943"/>
            <a:ext cx="6670626" cy="1439749"/>
          </a:xfrm>
        </p:spPr>
        <p:txBody>
          <a:bodyPr vert="horz" lIns="91440" tIns="45720" rIns="91440" bIns="45720" rtlCol="0" anchor="t">
            <a:normAutofit/>
          </a:bodyPr>
          <a:lstStyle/>
          <a:p>
            <a:pPr>
              <a:lnSpc>
                <a:spcPct val="80000"/>
              </a:lnSpc>
            </a:pPr>
            <a:r>
              <a:rPr lang="en-US" kern="1200" cap="all" baseline="0">
                <a:blipFill dpi="0" rotWithShape="1">
                  <a:blip r:embed="rId5"/>
                  <a:srcRect/>
                  <a:tile tx="6350" ty="-127000" sx="65000" sy="64000" flip="none" algn="tl"/>
                </a:blipFill>
                <a:latin typeface="+mj-lt"/>
                <a:ea typeface="+mj-ea"/>
                <a:cs typeface="+mj-cs"/>
              </a:rPr>
              <a:t>Access points</a:t>
            </a:r>
          </a:p>
        </p:txBody>
      </p:sp>
      <p:pic>
        <p:nvPicPr>
          <p:cNvPr id="5" name="Picture 4">
            <a:extLst>
              <a:ext uri="{FF2B5EF4-FFF2-40B4-BE49-F238E27FC236}">
                <a16:creationId xmlns:a16="http://schemas.microsoft.com/office/drawing/2014/main" id="{6F9731DA-E6EF-184E-8121-49978ADF56BD}"/>
              </a:ext>
            </a:extLst>
          </p:cNvPr>
          <p:cNvPicPr>
            <a:picLocks noChangeAspect="1"/>
          </p:cNvPicPr>
          <p:nvPr/>
        </p:nvPicPr>
        <p:blipFill rotWithShape="1">
          <a:blip r:embed="rId7"/>
          <a:srcRect t="16609" r="1" b="16130"/>
          <a:stretch/>
        </p:blipFill>
        <p:spPr>
          <a:xfrm>
            <a:off x="4347896" y="-4371"/>
            <a:ext cx="3577454" cy="3208363"/>
          </a:xfrm>
          <a:custGeom>
            <a:avLst/>
            <a:gdLst/>
            <a:ahLst/>
            <a:cxnLst/>
            <a:rect l="l" t="t" r="r" b="b"/>
            <a:pathLst>
              <a:path w="3577454" h="3208363">
                <a:moveTo>
                  <a:pt x="1081320" y="0"/>
                </a:moveTo>
                <a:lnTo>
                  <a:pt x="2496135" y="0"/>
                </a:lnTo>
                <a:lnTo>
                  <a:pt x="2545422" y="23743"/>
                </a:lnTo>
                <a:cubicBezTo>
                  <a:pt x="3040284" y="292568"/>
                  <a:pt x="3376222" y="816871"/>
                  <a:pt x="3376222" y="1419636"/>
                </a:cubicBezTo>
                <a:cubicBezTo>
                  <a:pt x="3376222" y="2296386"/>
                  <a:pt x="2665477" y="3007131"/>
                  <a:pt x="1788728" y="3007131"/>
                </a:cubicBezTo>
                <a:cubicBezTo>
                  <a:pt x="911978" y="3007131"/>
                  <a:pt x="201233" y="2296386"/>
                  <a:pt x="201233" y="1419636"/>
                </a:cubicBezTo>
                <a:cubicBezTo>
                  <a:pt x="201233" y="816871"/>
                  <a:pt x="537171" y="292568"/>
                  <a:pt x="1032033" y="23743"/>
                </a:cubicBezTo>
                <a:close/>
                <a:moveTo>
                  <a:pt x="703576" y="0"/>
                </a:moveTo>
                <a:lnTo>
                  <a:pt x="985076" y="0"/>
                </a:lnTo>
                <a:lnTo>
                  <a:pt x="876141" y="66179"/>
                </a:lnTo>
                <a:cubicBezTo>
                  <a:pt x="441970" y="359500"/>
                  <a:pt x="156514" y="856232"/>
                  <a:pt x="156514" y="1419636"/>
                </a:cubicBezTo>
                <a:cubicBezTo>
                  <a:pt x="156514" y="2321082"/>
                  <a:pt x="887281" y="3051850"/>
                  <a:pt x="1788728" y="3051850"/>
                </a:cubicBezTo>
                <a:cubicBezTo>
                  <a:pt x="2690174" y="3051850"/>
                  <a:pt x="3420941" y="2321082"/>
                  <a:pt x="3420941" y="1419636"/>
                </a:cubicBezTo>
                <a:cubicBezTo>
                  <a:pt x="3420941" y="856232"/>
                  <a:pt x="3135485" y="359500"/>
                  <a:pt x="2701313" y="66179"/>
                </a:cubicBezTo>
                <a:lnTo>
                  <a:pt x="2592379" y="0"/>
                </a:lnTo>
                <a:lnTo>
                  <a:pt x="2873879" y="0"/>
                </a:lnTo>
                <a:lnTo>
                  <a:pt x="2926524" y="39367"/>
                </a:lnTo>
                <a:cubicBezTo>
                  <a:pt x="3324064" y="367446"/>
                  <a:pt x="3577454" y="863950"/>
                  <a:pt x="3577454" y="1419636"/>
                </a:cubicBezTo>
                <a:cubicBezTo>
                  <a:pt x="3577454" y="2407523"/>
                  <a:pt x="2776614" y="3208363"/>
                  <a:pt x="1788728" y="3208363"/>
                </a:cubicBezTo>
                <a:cubicBezTo>
                  <a:pt x="800841" y="3208363"/>
                  <a:pt x="0" y="2407523"/>
                  <a:pt x="0" y="1419636"/>
                </a:cubicBezTo>
                <a:cubicBezTo>
                  <a:pt x="0" y="863950"/>
                  <a:pt x="253391" y="367446"/>
                  <a:pt x="650931" y="39367"/>
                </a:cubicBezTo>
                <a:close/>
              </a:path>
            </a:pathLst>
          </a:custGeom>
        </p:spPr>
      </p:pic>
      <p:sp>
        <p:nvSpPr>
          <p:cNvPr id="96" name="Freeform: Shape 95">
            <a:extLst>
              <a:ext uri="{FF2B5EF4-FFF2-40B4-BE49-F238E27FC236}">
                <a16:creationId xmlns:a16="http://schemas.microsoft.com/office/drawing/2014/main" id="{C245B049-511D-4F0F-8AAB-633C26358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7896" y="-4371"/>
            <a:ext cx="3577454" cy="3208363"/>
          </a:xfrm>
          <a:custGeom>
            <a:avLst/>
            <a:gdLst>
              <a:gd name="connsiteX0" fmla="*/ 1081320 w 3577454"/>
              <a:gd name="connsiteY0" fmla="*/ 0 h 3208363"/>
              <a:gd name="connsiteX1" fmla="*/ 2496135 w 3577454"/>
              <a:gd name="connsiteY1" fmla="*/ 0 h 3208363"/>
              <a:gd name="connsiteX2" fmla="*/ 2545422 w 3577454"/>
              <a:gd name="connsiteY2" fmla="*/ 23743 h 3208363"/>
              <a:gd name="connsiteX3" fmla="*/ 3376222 w 3577454"/>
              <a:gd name="connsiteY3" fmla="*/ 1419636 h 3208363"/>
              <a:gd name="connsiteX4" fmla="*/ 1788728 w 3577454"/>
              <a:gd name="connsiteY4" fmla="*/ 3007131 h 3208363"/>
              <a:gd name="connsiteX5" fmla="*/ 201233 w 3577454"/>
              <a:gd name="connsiteY5" fmla="*/ 1419636 h 3208363"/>
              <a:gd name="connsiteX6" fmla="*/ 1032033 w 3577454"/>
              <a:gd name="connsiteY6" fmla="*/ 23743 h 3208363"/>
              <a:gd name="connsiteX7" fmla="*/ 703576 w 3577454"/>
              <a:gd name="connsiteY7" fmla="*/ 0 h 3208363"/>
              <a:gd name="connsiteX8" fmla="*/ 985076 w 3577454"/>
              <a:gd name="connsiteY8" fmla="*/ 0 h 3208363"/>
              <a:gd name="connsiteX9" fmla="*/ 876141 w 3577454"/>
              <a:gd name="connsiteY9" fmla="*/ 66179 h 3208363"/>
              <a:gd name="connsiteX10" fmla="*/ 156514 w 3577454"/>
              <a:gd name="connsiteY10" fmla="*/ 1419636 h 3208363"/>
              <a:gd name="connsiteX11" fmla="*/ 1788728 w 3577454"/>
              <a:gd name="connsiteY11" fmla="*/ 3051850 h 3208363"/>
              <a:gd name="connsiteX12" fmla="*/ 3420941 w 3577454"/>
              <a:gd name="connsiteY12" fmla="*/ 1419636 h 3208363"/>
              <a:gd name="connsiteX13" fmla="*/ 2701313 w 3577454"/>
              <a:gd name="connsiteY13" fmla="*/ 66179 h 3208363"/>
              <a:gd name="connsiteX14" fmla="*/ 2592379 w 3577454"/>
              <a:gd name="connsiteY14" fmla="*/ 0 h 3208363"/>
              <a:gd name="connsiteX15" fmla="*/ 2873879 w 3577454"/>
              <a:gd name="connsiteY15" fmla="*/ 0 h 3208363"/>
              <a:gd name="connsiteX16" fmla="*/ 2926524 w 3577454"/>
              <a:gd name="connsiteY16" fmla="*/ 39367 h 3208363"/>
              <a:gd name="connsiteX17" fmla="*/ 3577454 w 3577454"/>
              <a:gd name="connsiteY17" fmla="*/ 1419636 h 3208363"/>
              <a:gd name="connsiteX18" fmla="*/ 1788728 w 3577454"/>
              <a:gd name="connsiteY18" fmla="*/ 3208363 h 3208363"/>
              <a:gd name="connsiteX19" fmla="*/ 0 w 3577454"/>
              <a:gd name="connsiteY19" fmla="*/ 1419636 h 3208363"/>
              <a:gd name="connsiteX20" fmla="*/ 650931 w 3577454"/>
              <a:gd name="connsiteY20" fmla="*/ 39367 h 3208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77454" h="3208363">
                <a:moveTo>
                  <a:pt x="1081320" y="0"/>
                </a:moveTo>
                <a:lnTo>
                  <a:pt x="2496135" y="0"/>
                </a:lnTo>
                <a:lnTo>
                  <a:pt x="2545422" y="23743"/>
                </a:lnTo>
                <a:cubicBezTo>
                  <a:pt x="3040284" y="292568"/>
                  <a:pt x="3376222" y="816871"/>
                  <a:pt x="3376222" y="1419636"/>
                </a:cubicBezTo>
                <a:cubicBezTo>
                  <a:pt x="3376222" y="2296386"/>
                  <a:pt x="2665477" y="3007131"/>
                  <a:pt x="1788728" y="3007131"/>
                </a:cubicBezTo>
                <a:cubicBezTo>
                  <a:pt x="911978" y="3007131"/>
                  <a:pt x="201233" y="2296386"/>
                  <a:pt x="201233" y="1419636"/>
                </a:cubicBezTo>
                <a:cubicBezTo>
                  <a:pt x="201233" y="816871"/>
                  <a:pt x="537171" y="292568"/>
                  <a:pt x="1032033" y="23743"/>
                </a:cubicBezTo>
                <a:close/>
                <a:moveTo>
                  <a:pt x="703576" y="0"/>
                </a:moveTo>
                <a:lnTo>
                  <a:pt x="985076" y="0"/>
                </a:lnTo>
                <a:lnTo>
                  <a:pt x="876141" y="66179"/>
                </a:lnTo>
                <a:cubicBezTo>
                  <a:pt x="441970" y="359500"/>
                  <a:pt x="156514" y="856232"/>
                  <a:pt x="156514" y="1419636"/>
                </a:cubicBezTo>
                <a:cubicBezTo>
                  <a:pt x="156514" y="2321082"/>
                  <a:pt x="887281" y="3051850"/>
                  <a:pt x="1788728" y="3051850"/>
                </a:cubicBezTo>
                <a:cubicBezTo>
                  <a:pt x="2690174" y="3051850"/>
                  <a:pt x="3420941" y="2321082"/>
                  <a:pt x="3420941" y="1419636"/>
                </a:cubicBezTo>
                <a:cubicBezTo>
                  <a:pt x="3420941" y="856232"/>
                  <a:pt x="3135485" y="359500"/>
                  <a:pt x="2701313" y="66179"/>
                </a:cubicBezTo>
                <a:lnTo>
                  <a:pt x="2592379" y="0"/>
                </a:lnTo>
                <a:lnTo>
                  <a:pt x="2873879" y="0"/>
                </a:lnTo>
                <a:lnTo>
                  <a:pt x="2926524" y="39367"/>
                </a:lnTo>
                <a:cubicBezTo>
                  <a:pt x="3324064" y="367446"/>
                  <a:pt x="3577454" y="863950"/>
                  <a:pt x="3577454" y="1419636"/>
                </a:cubicBezTo>
                <a:cubicBezTo>
                  <a:pt x="3577454" y="2407523"/>
                  <a:pt x="2776614" y="3208363"/>
                  <a:pt x="1788728" y="3208363"/>
                </a:cubicBezTo>
                <a:cubicBezTo>
                  <a:pt x="800841" y="3208363"/>
                  <a:pt x="0" y="2407523"/>
                  <a:pt x="0" y="1419636"/>
                </a:cubicBezTo>
                <a:cubicBezTo>
                  <a:pt x="0" y="863950"/>
                  <a:pt x="253391" y="367446"/>
                  <a:pt x="650931" y="39367"/>
                </a:cubicBezTo>
                <a:close/>
              </a:path>
            </a:pathLst>
          </a:custGeom>
          <a:blipFill dpi="0" rotWithShape="1">
            <a:blip r:embed="rId8">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pic>
        <p:nvPicPr>
          <p:cNvPr id="7" name="Picture 6">
            <a:extLst>
              <a:ext uri="{FF2B5EF4-FFF2-40B4-BE49-F238E27FC236}">
                <a16:creationId xmlns:a16="http://schemas.microsoft.com/office/drawing/2014/main" id="{601EBBEE-62FE-1046-91C4-D8D2DF61893E}"/>
              </a:ext>
            </a:extLst>
          </p:cNvPr>
          <p:cNvPicPr>
            <a:picLocks noChangeAspect="1"/>
          </p:cNvPicPr>
          <p:nvPr/>
        </p:nvPicPr>
        <p:blipFill rotWithShape="1">
          <a:blip r:embed="rId9"/>
          <a:srcRect l="6740" r="5294" b="3"/>
          <a:stretch/>
        </p:blipFill>
        <p:spPr>
          <a:xfrm>
            <a:off x="20" y="246519"/>
            <a:ext cx="4105707" cy="6223014"/>
          </a:xfrm>
          <a:custGeom>
            <a:avLst/>
            <a:gdLst/>
            <a:ahLst/>
            <a:cxnLst/>
            <a:rect l="l" t="t" r="r" b="b"/>
            <a:pathLst>
              <a:path w="4105727" h="6223014">
                <a:moveTo>
                  <a:pt x="994219" y="350045"/>
                </a:moveTo>
                <a:cubicBezTo>
                  <a:pt x="2519334" y="350045"/>
                  <a:pt x="3755683" y="1586393"/>
                  <a:pt x="3755683" y="3111507"/>
                </a:cubicBezTo>
                <a:cubicBezTo>
                  <a:pt x="3755683" y="4636621"/>
                  <a:pt x="2519334" y="5872970"/>
                  <a:pt x="994219" y="5872970"/>
                </a:cubicBezTo>
                <a:cubicBezTo>
                  <a:pt x="708260" y="5872970"/>
                  <a:pt x="432453" y="5829504"/>
                  <a:pt x="173044" y="5748820"/>
                </a:cubicBezTo>
                <a:lnTo>
                  <a:pt x="0" y="5685485"/>
                </a:lnTo>
                <a:lnTo>
                  <a:pt x="0" y="537529"/>
                </a:lnTo>
                <a:lnTo>
                  <a:pt x="173044" y="474195"/>
                </a:lnTo>
                <a:cubicBezTo>
                  <a:pt x="432453" y="393510"/>
                  <a:pt x="708260" y="350045"/>
                  <a:pt x="994219" y="350045"/>
                </a:cubicBezTo>
                <a:close/>
                <a:moveTo>
                  <a:pt x="994219" y="0"/>
                </a:moveTo>
                <a:cubicBezTo>
                  <a:pt x="2712658" y="0"/>
                  <a:pt x="4105727" y="1393069"/>
                  <a:pt x="4105727" y="3111507"/>
                </a:cubicBezTo>
                <a:cubicBezTo>
                  <a:pt x="4105727" y="4829945"/>
                  <a:pt x="2712658" y="6223014"/>
                  <a:pt x="994219" y="6223014"/>
                </a:cubicBezTo>
                <a:cubicBezTo>
                  <a:pt x="672012" y="6223014"/>
                  <a:pt x="361243" y="6174039"/>
                  <a:pt x="68952" y="6083127"/>
                </a:cubicBezTo>
                <a:lnTo>
                  <a:pt x="0" y="6057891"/>
                </a:lnTo>
                <a:lnTo>
                  <a:pt x="0" y="5768241"/>
                </a:lnTo>
                <a:lnTo>
                  <a:pt x="149913" y="5823110"/>
                </a:lnTo>
                <a:cubicBezTo>
                  <a:pt x="416629" y="5906067"/>
                  <a:pt x="700205" y="5950757"/>
                  <a:pt x="994219" y="5950757"/>
                </a:cubicBezTo>
                <a:cubicBezTo>
                  <a:pt x="2562294" y="5950757"/>
                  <a:pt x="3833470" y="4679581"/>
                  <a:pt x="3833470" y="3111507"/>
                </a:cubicBezTo>
                <a:cubicBezTo>
                  <a:pt x="3833470" y="1543433"/>
                  <a:pt x="2562294" y="272257"/>
                  <a:pt x="994219" y="272257"/>
                </a:cubicBezTo>
                <a:cubicBezTo>
                  <a:pt x="700205" y="272257"/>
                  <a:pt x="416629" y="316947"/>
                  <a:pt x="149913" y="399904"/>
                </a:cubicBezTo>
                <a:lnTo>
                  <a:pt x="0" y="454773"/>
                </a:lnTo>
                <a:lnTo>
                  <a:pt x="0" y="165124"/>
                </a:lnTo>
                <a:lnTo>
                  <a:pt x="68952" y="139887"/>
                </a:lnTo>
                <a:cubicBezTo>
                  <a:pt x="361243" y="48975"/>
                  <a:pt x="672012" y="0"/>
                  <a:pt x="994219" y="0"/>
                </a:cubicBezTo>
                <a:close/>
              </a:path>
            </a:pathLst>
          </a:custGeom>
        </p:spPr>
      </p:pic>
      <p:sp>
        <p:nvSpPr>
          <p:cNvPr id="98" name="Freeform: Shape 97">
            <a:extLst>
              <a:ext uri="{FF2B5EF4-FFF2-40B4-BE49-F238E27FC236}">
                <a16:creationId xmlns:a16="http://schemas.microsoft.com/office/drawing/2014/main" id="{477E8FFE-728F-4F2D-B22F-AFF3FAA7F9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46519"/>
            <a:ext cx="4105727" cy="6223014"/>
          </a:xfrm>
          <a:custGeom>
            <a:avLst/>
            <a:gdLst>
              <a:gd name="connsiteX0" fmla="*/ 994219 w 4105727"/>
              <a:gd name="connsiteY0" fmla="*/ 350045 h 6223014"/>
              <a:gd name="connsiteX1" fmla="*/ 3755683 w 4105727"/>
              <a:gd name="connsiteY1" fmla="*/ 3111507 h 6223014"/>
              <a:gd name="connsiteX2" fmla="*/ 994219 w 4105727"/>
              <a:gd name="connsiteY2" fmla="*/ 5872970 h 6223014"/>
              <a:gd name="connsiteX3" fmla="*/ 173044 w 4105727"/>
              <a:gd name="connsiteY3" fmla="*/ 5748820 h 6223014"/>
              <a:gd name="connsiteX4" fmla="*/ 0 w 4105727"/>
              <a:gd name="connsiteY4" fmla="*/ 5685485 h 6223014"/>
              <a:gd name="connsiteX5" fmla="*/ 0 w 4105727"/>
              <a:gd name="connsiteY5" fmla="*/ 537529 h 6223014"/>
              <a:gd name="connsiteX6" fmla="*/ 173044 w 4105727"/>
              <a:gd name="connsiteY6" fmla="*/ 474195 h 6223014"/>
              <a:gd name="connsiteX7" fmla="*/ 994219 w 4105727"/>
              <a:gd name="connsiteY7" fmla="*/ 350045 h 6223014"/>
              <a:gd name="connsiteX8" fmla="*/ 994219 w 4105727"/>
              <a:gd name="connsiteY8" fmla="*/ 0 h 6223014"/>
              <a:gd name="connsiteX9" fmla="*/ 4105727 w 4105727"/>
              <a:gd name="connsiteY9" fmla="*/ 3111507 h 6223014"/>
              <a:gd name="connsiteX10" fmla="*/ 994219 w 4105727"/>
              <a:gd name="connsiteY10" fmla="*/ 6223014 h 6223014"/>
              <a:gd name="connsiteX11" fmla="*/ 68952 w 4105727"/>
              <a:gd name="connsiteY11" fmla="*/ 6083127 h 6223014"/>
              <a:gd name="connsiteX12" fmla="*/ 0 w 4105727"/>
              <a:gd name="connsiteY12" fmla="*/ 6057891 h 6223014"/>
              <a:gd name="connsiteX13" fmla="*/ 0 w 4105727"/>
              <a:gd name="connsiteY13" fmla="*/ 5768241 h 6223014"/>
              <a:gd name="connsiteX14" fmla="*/ 149913 w 4105727"/>
              <a:gd name="connsiteY14" fmla="*/ 5823110 h 6223014"/>
              <a:gd name="connsiteX15" fmla="*/ 994219 w 4105727"/>
              <a:gd name="connsiteY15" fmla="*/ 5950757 h 6223014"/>
              <a:gd name="connsiteX16" fmla="*/ 3833470 w 4105727"/>
              <a:gd name="connsiteY16" fmla="*/ 3111507 h 6223014"/>
              <a:gd name="connsiteX17" fmla="*/ 994219 w 4105727"/>
              <a:gd name="connsiteY17" fmla="*/ 272257 h 6223014"/>
              <a:gd name="connsiteX18" fmla="*/ 149913 w 4105727"/>
              <a:gd name="connsiteY18" fmla="*/ 399904 h 6223014"/>
              <a:gd name="connsiteX19" fmla="*/ 0 w 4105727"/>
              <a:gd name="connsiteY19" fmla="*/ 454773 h 6223014"/>
              <a:gd name="connsiteX20" fmla="*/ 0 w 4105727"/>
              <a:gd name="connsiteY20" fmla="*/ 165124 h 6223014"/>
              <a:gd name="connsiteX21" fmla="*/ 68952 w 4105727"/>
              <a:gd name="connsiteY21" fmla="*/ 139887 h 6223014"/>
              <a:gd name="connsiteX22" fmla="*/ 994219 w 4105727"/>
              <a:gd name="connsiteY22" fmla="*/ 0 h 6223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5727" h="6223014">
                <a:moveTo>
                  <a:pt x="994219" y="350045"/>
                </a:moveTo>
                <a:cubicBezTo>
                  <a:pt x="2519334" y="350045"/>
                  <a:pt x="3755683" y="1586393"/>
                  <a:pt x="3755683" y="3111507"/>
                </a:cubicBezTo>
                <a:cubicBezTo>
                  <a:pt x="3755683" y="4636621"/>
                  <a:pt x="2519334" y="5872970"/>
                  <a:pt x="994219" y="5872970"/>
                </a:cubicBezTo>
                <a:cubicBezTo>
                  <a:pt x="708260" y="5872970"/>
                  <a:pt x="432453" y="5829504"/>
                  <a:pt x="173044" y="5748820"/>
                </a:cubicBezTo>
                <a:lnTo>
                  <a:pt x="0" y="5685485"/>
                </a:lnTo>
                <a:lnTo>
                  <a:pt x="0" y="537529"/>
                </a:lnTo>
                <a:lnTo>
                  <a:pt x="173044" y="474195"/>
                </a:lnTo>
                <a:cubicBezTo>
                  <a:pt x="432453" y="393510"/>
                  <a:pt x="708260" y="350045"/>
                  <a:pt x="994219" y="350045"/>
                </a:cubicBezTo>
                <a:close/>
                <a:moveTo>
                  <a:pt x="994219" y="0"/>
                </a:moveTo>
                <a:cubicBezTo>
                  <a:pt x="2712658" y="0"/>
                  <a:pt x="4105727" y="1393069"/>
                  <a:pt x="4105727" y="3111507"/>
                </a:cubicBezTo>
                <a:cubicBezTo>
                  <a:pt x="4105727" y="4829945"/>
                  <a:pt x="2712658" y="6223014"/>
                  <a:pt x="994219" y="6223014"/>
                </a:cubicBezTo>
                <a:cubicBezTo>
                  <a:pt x="672012" y="6223014"/>
                  <a:pt x="361243" y="6174039"/>
                  <a:pt x="68952" y="6083127"/>
                </a:cubicBezTo>
                <a:lnTo>
                  <a:pt x="0" y="6057891"/>
                </a:lnTo>
                <a:lnTo>
                  <a:pt x="0" y="5768241"/>
                </a:lnTo>
                <a:lnTo>
                  <a:pt x="149913" y="5823110"/>
                </a:lnTo>
                <a:cubicBezTo>
                  <a:pt x="416629" y="5906067"/>
                  <a:pt x="700205" y="5950757"/>
                  <a:pt x="994219" y="5950757"/>
                </a:cubicBezTo>
                <a:cubicBezTo>
                  <a:pt x="2562294" y="5950757"/>
                  <a:pt x="3833470" y="4679581"/>
                  <a:pt x="3833470" y="3111507"/>
                </a:cubicBezTo>
                <a:cubicBezTo>
                  <a:pt x="3833470" y="1543433"/>
                  <a:pt x="2562294" y="272257"/>
                  <a:pt x="994219" y="272257"/>
                </a:cubicBezTo>
                <a:cubicBezTo>
                  <a:pt x="700205" y="272257"/>
                  <a:pt x="416629" y="316947"/>
                  <a:pt x="149913" y="399904"/>
                </a:cubicBezTo>
                <a:lnTo>
                  <a:pt x="0" y="454773"/>
                </a:lnTo>
                <a:lnTo>
                  <a:pt x="0" y="165124"/>
                </a:lnTo>
                <a:lnTo>
                  <a:pt x="68952" y="139887"/>
                </a:lnTo>
                <a:cubicBezTo>
                  <a:pt x="361243" y="48975"/>
                  <a:pt x="672012" y="0"/>
                  <a:pt x="994219" y="0"/>
                </a:cubicBezTo>
                <a:close/>
              </a:path>
            </a:pathLst>
          </a:custGeom>
          <a:blipFill dpi="0" rotWithShape="1">
            <a:blip r:embed="rId8">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pic>
        <p:nvPicPr>
          <p:cNvPr id="15" name="Picture 14">
            <a:extLst>
              <a:ext uri="{FF2B5EF4-FFF2-40B4-BE49-F238E27FC236}">
                <a16:creationId xmlns:a16="http://schemas.microsoft.com/office/drawing/2014/main" id="{2CFA0A15-0E0F-D245-83F8-62988BC445E0}"/>
              </a:ext>
            </a:extLst>
          </p:cNvPr>
          <p:cNvPicPr>
            <a:picLocks noChangeAspect="1"/>
          </p:cNvPicPr>
          <p:nvPr/>
        </p:nvPicPr>
        <p:blipFill rotWithShape="1">
          <a:blip r:embed="rId10"/>
          <a:srcRect r="2" b="8360"/>
          <a:stretch/>
        </p:blipFill>
        <p:spPr>
          <a:xfrm>
            <a:off x="8798756" y="-40861"/>
            <a:ext cx="3393224" cy="4146157"/>
          </a:xfrm>
          <a:custGeom>
            <a:avLst/>
            <a:gdLst/>
            <a:ahLst/>
            <a:cxnLst/>
            <a:rect l="l" t="t" r="r" b="b"/>
            <a:pathLst>
              <a:path w="3393224" h="4146157">
                <a:moveTo>
                  <a:pt x="883481" y="0"/>
                </a:moveTo>
                <a:lnTo>
                  <a:pt x="3393224" y="0"/>
                </a:lnTo>
                <a:lnTo>
                  <a:pt x="3393224" y="3712747"/>
                </a:lnTo>
                <a:lnTo>
                  <a:pt x="3294368" y="3748929"/>
                </a:lnTo>
                <a:cubicBezTo>
                  <a:pt x="3077063" y="3816518"/>
                  <a:pt x="2846023" y="3852928"/>
                  <a:pt x="2606478" y="3852928"/>
                </a:cubicBezTo>
                <a:cubicBezTo>
                  <a:pt x="1328905" y="3852928"/>
                  <a:pt x="293229" y="2817252"/>
                  <a:pt x="293229" y="1539679"/>
                </a:cubicBezTo>
                <a:cubicBezTo>
                  <a:pt x="293229" y="980741"/>
                  <a:pt x="491464" y="468103"/>
                  <a:pt x="821462" y="68238"/>
                </a:cubicBezTo>
                <a:close/>
                <a:moveTo>
                  <a:pt x="506742" y="0"/>
                </a:moveTo>
                <a:lnTo>
                  <a:pt x="795528" y="0"/>
                </a:lnTo>
                <a:lnTo>
                  <a:pt x="771181" y="26789"/>
                </a:lnTo>
                <a:cubicBezTo>
                  <a:pt x="431886" y="437919"/>
                  <a:pt x="228067" y="964997"/>
                  <a:pt x="228067" y="1539679"/>
                </a:cubicBezTo>
                <a:cubicBezTo>
                  <a:pt x="228067" y="2853239"/>
                  <a:pt x="1292918" y="3918090"/>
                  <a:pt x="2606478" y="3918090"/>
                </a:cubicBezTo>
                <a:cubicBezTo>
                  <a:pt x="2852771" y="3918090"/>
                  <a:pt x="3090319" y="3880654"/>
                  <a:pt x="3313745" y="3811162"/>
                </a:cubicBezTo>
                <a:lnTo>
                  <a:pt x="3393224" y="3782072"/>
                </a:lnTo>
                <a:lnTo>
                  <a:pt x="3393224" y="4024708"/>
                </a:lnTo>
                <a:lnTo>
                  <a:pt x="3381565" y="4028975"/>
                </a:lnTo>
                <a:cubicBezTo>
                  <a:pt x="3136715" y="4105131"/>
                  <a:pt x="2876388" y="4146157"/>
                  <a:pt x="2606478" y="4146157"/>
                </a:cubicBezTo>
                <a:cubicBezTo>
                  <a:pt x="1166960" y="4146157"/>
                  <a:pt x="0" y="2979197"/>
                  <a:pt x="0" y="1539679"/>
                </a:cubicBezTo>
                <a:cubicBezTo>
                  <a:pt x="0" y="999860"/>
                  <a:pt x="164104" y="498369"/>
                  <a:pt x="445146" y="82372"/>
                </a:cubicBezTo>
                <a:close/>
              </a:path>
            </a:pathLst>
          </a:custGeom>
        </p:spPr>
      </p:pic>
      <p:sp>
        <p:nvSpPr>
          <p:cNvPr id="100" name="Freeform: Shape 99">
            <a:extLst>
              <a:ext uri="{FF2B5EF4-FFF2-40B4-BE49-F238E27FC236}">
                <a16:creationId xmlns:a16="http://schemas.microsoft.com/office/drawing/2014/main" id="{E76E72E8-424D-4B67-810C-DDB394E8F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8776" y="0"/>
            <a:ext cx="3393224" cy="4146157"/>
          </a:xfrm>
          <a:custGeom>
            <a:avLst/>
            <a:gdLst>
              <a:gd name="connsiteX0" fmla="*/ 883481 w 3393224"/>
              <a:gd name="connsiteY0" fmla="*/ 0 h 4146157"/>
              <a:gd name="connsiteX1" fmla="*/ 3393224 w 3393224"/>
              <a:gd name="connsiteY1" fmla="*/ 0 h 4146157"/>
              <a:gd name="connsiteX2" fmla="*/ 3393224 w 3393224"/>
              <a:gd name="connsiteY2" fmla="*/ 3712747 h 4146157"/>
              <a:gd name="connsiteX3" fmla="*/ 3294368 w 3393224"/>
              <a:gd name="connsiteY3" fmla="*/ 3748929 h 4146157"/>
              <a:gd name="connsiteX4" fmla="*/ 2606478 w 3393224"/>
              <a:gd name="connsiteY4" fmla="*/ 3852928 h 4146157"/>
              <a:gd name="connsiteX5" fmla="*/ 293229 w 3393224"/>
              <a:gd name="connsiteY5" fmla="*/ 1539679 h 4146157"/>
              <a:gd name="connsiteX6" fmla="*/ 821462 w 3393224"/>
              <a:gd name="connsiteY6" fmla="*/ 68238 h 4146157"/>
              <a:gd name="connsiteX7" fmla="*/ 506742 w 3393224"/>
              <a:gd name="connsiteY7" fmla="*/ 0 h 4146157"/>
              <a:gd name="connsiteX8" fmla="*/ 795528 w 3393224"/>
              <a:gd name="connsiteY8" fmla="*/ 0 h 4146157"/>
              <a:gd name="connsiteX9" fmla="*/ 771181 w 3393224"/>
              <a:gd name="connsiteY9" fmla="*/ 26789 h 4146157"/>
              <a:gd name="connsiteX10" fmla="*/ 228067 w 3393224"/>
              <a:gd name="connsiteY10" fmla="*/ 1539679 h 4146157"/>
              <a:gd name="connsiteX11" fmla="*/ 2606478 w 3393224"/>
              <a:gd name="connsiteY11" fmla="*/ 3918090 h 4146157"/>
              <a:gd name="connsiteX12" fmla="*/ 3313745 w 3393224"/>
              <a:gd name="connsiteY12" fmla="*/ 3811162 h 4146157"/>
              <a:gd name="connsiteX13" fmla="*/ 3393224 w 3393224"/>
              <a:gd name="connsiteY13" fmla="*/ 3782072 h 4146157"/>
              <a:gd name="connsiteX14" fmla="*/ 3393224 w 3393224"/>
              <a:gd name="connsiteY14" fmla="*/ 4024708 h 4146157"/>
              <a:gd name="connsiteX15" fmla="*/ 3381565 w 3393224"/>
              <a:gd name="connsiteY15" fmla="*/ 4028975 h 4146157"/>
              <a:gd name="connsiteX16" fmla="*/ 2606478 w 3393224"/>
              <a:gd name="connsiteY16" fmla="*/ 4146157 h 4146157"/>
              <a:gd name="connsiteX17" fmla="*/ 0 w 3393224"/>
              <a:gd name="connsiteY17" fmla="*/ 1539679 h 4146157"/>
              <a:gd name="connsiteX18" fmla="*/ 445146 w 3393224"/>
              <a:gd name="connsiteY18" fmla="*/ 82372 h 414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93224" h="4146157">
                <a:moveTo>
                  <a:pt x="883481" y="0"/>
                </a:moveTo>
                <a:lnTo>
                  <a:pt x="3393224" y="0"/>
                </a:lnTo>
                <a:lnTo>
                  <a:pt x="3393224" y="3712747"/>
                </a:lnTo>
                <a:lnTo>
                  <a:pt x="3294368" y="3748929"/>
                </a:lnTo>
                <a:cubicBezTo>
                  <a:pt x="3077063" y="3816518"/>
                  <a:pt x="2846023" y="3852928"/>
                  <a:pt x="2606478" y="3852928"/>
                </a:cubicBezTo>
                <a:cubicBezTo>
                  <a:pt x="1328905" y="3852928"/>
                  <a:pt x="293229" y="2817252"/>
                  <a:pt x="293229" y="1539679"/>
                </a:cubicBezTo>
                <a:cubicBezTo>
                  <a:pt x="293229" y="980741"/>
                  <a:pt x="491464" y="468103"/>
                  <a:pt x="821462" y="68238"/>
                </a:cubicBezTo>
                <a:close/>
                <a:moveTo>
                  <a:pt x="506742" y="0"/>
                </a:moveTo>
                <a:lnTo>
                  <a:pt x="795528" y="0"/>
                </a:lnTo>
                <a:lnTo>
                  <a:pt x="771181" y="26789"/>
                </a:lnTo>
                <a:cubicBezTo>
                  <a:pt x="431886" y="437919"/>
                  <a:pt x="228067" y="964997"/>
                  <a:pt x="228067" y="1539679"/>
                </a:cubicBezTo>
                <a:cubicBezTo>
                  <a:pt x="228067" y="2853239"/>
                  <a:pt x="1292918" y="3918090"/>
                  <a:pt x="2606478" y="3918090"/>
                </a:cubicBezTo>
                <a:cubicBezTo>
                  <a:pt x="2852771" y="3918090"/>
                  <a:pt x="3090319" y="3880654"/>
                  <a:pt x="3313745" y="3811162"/>
                </a:cubicBezTo>
                <a:lnTo>
                  <a:pt x="3393224" y="3782072"/>
                </a:lnTo>
                <a:lnTo>
                  <a:pt x="3393224" y="4024708"/>
                </a:lnTo>
                <a:lnTo>
                  <a:pt x="3381565" y="4028975"/>
                </a:lnTo>
                <a:cubicBezTo>
                  <a:pt x="3136715" y="4105131"/>
                  <a:pt x="2876388" y="4146157"/>
                  <a:pt x="2606478" y="4146157"/>
                </a:cubicBezTo>
                <a:cubicBezTo>
                  <a:pt x="1166960" y="4146157"/>
                  <a:pt x="0" y="2979197"/>
                  <a:pt x="0" y="1539679"/>
                </a:cubicBezTo>
                <a:cubicBezTo>
                  <a:pt x="0" y="999860"/>
                  <a:pt x="164104" y="498369"/>
                  <a:pt x="445146" y="82372"/>
                </a:cubicBezTo>
                <a:close/>
              </a:path>
            </a:pathLst>
          </a:custGeom>
          <a:blipFill dpi="0" rotWithShape="1">
            <a:blip r:embed="rId8">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nvGrpSpPr>
          <p:cNvPr id="102" name="Group 101">
            <a:extLst>
              <a:ext uri="{FF2B5EF4-FFF2-40B4-BE49-F238E27FC236}">
                <a16:creationId xmlns:a16="http://schemas.microsoft.com/office/drawing/2014/main" id="{F1AAF32B-F0A8-4668-8829-6D641C57AA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03" name="Oval 102">
              <a:extLst>
                <a:ext uri="{FF2B5EF4-FFF2-40B4-BE49-F238E27FC236}">
                  <a16:creationId xmlns:a16="http://schemas.microsoft.com/office/drawing/2014/main" id="{550379EB-6042-49D7-B4CF-2500A970D1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11">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4" name="Oval 103">
              <a:extLst>
                <a:ext uri="{FF2B5EF4-FFF2-40B4-BE49-F238E27FC236}">
                  <a16:creationId xmlns:a16="http://schemas.microsoft.com/office/drawing/2014/main" id="{15346808-011F-4696-A0E8-05A715125D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Tree>
    <p:extLst>
      <p:ext uri="{BB962C8B-B14F-4D97-AF65-F5344CB8AC3E}">
        <p14:creationId xmlns:p14="http://schemas.microsoft.com/office/powerpoint/2010/main" val="749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0F9F13-B439-634A-BCC2-C609E8E55A17}"/>
              </a:ext>
            </a:extLst>
          </p:cNvPr>
          <p:cNvSpPr>
            <a:spLocks noGrp="1"/>
          </p:cNvSpPr>
          <p:nvPr>
            <p:ph type="title"/>
          </p:nvPr>
        </p:nvSpPr>
        <p:spPr>
          <a:xfrm>
            <a:off x="8985690" y="2038075"/>
            <a:ext cx="4035650" cy="2944368"/>
          </a:xfrm>
          <a:ln>
            <a:noFill/>
          </a:ln>
        </p:spPr>
        <p:txBody>
          <a:bodyPr>
            <a:normAutofit/>
          </a:bodyPr>
          <a:lstStyle/>
          <a:p>
            <a:r>
              <a:rPr lang="en-US" sz="10000" dirty="0"/>
              <a:t>Math </a:t>
            </a:r>
          </a:p>
        </p:txBody>
      </p:sp>
      <p:pic>
        <p:nvPicPr>
          <p:cNvPr id="13" name="Content Placeholder 3">
            <a:extLst>
              <a:ext uri="{FF2B5EF4-FFF2-40B4-BE49-F238E27FC236}">
                <a16:creationId xmlns:a16="http://schemas.microsoft.com/office/drawing/2014/main" id="{A9A64158-2AC2-C54C-B3BA-74FA5224523F}"/>
              </a:ext>
            </a:extLst>
          </p:cNvPr>
          <p:cNvPicPr>
            <a:picLocks noChangeAspect="1"/>
          </p:cNvPicPr>
          <p:nvPr/>
        </p:nvPicPr>
        <p:blipFill>
          <a:blip r:embed="rId5"/>
          <a:stretch>
            <a:fillRect/>
          </a:stretch>
        </p:blipFill>
        <p:spPr>
          <a:xfrm>
            <a:off x="120539" y="848319"/>
            <a:ext cx="7715771" cy="5323881"/>
          </a:xfrm>
          <a:prstGeom prst="rect">
            <a:avLst/>
          </a:prstGeom>
        </p:spPr>
      </p:pic>
      <p:grpSp>
        <p:nvGrpSpPr>
          <p:cNvPr id="23" name="Group 22">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4" name="Oval 23">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5" name="Oval 24">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210223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1D1E48-A7C7-5840-B519-FA5CCE036739}"/>
              </a:ext>
            </a:extLst>
          </p:cNvPr>
          <p:cNvSpPr>
            <a:spLocks noGrp="1"/>
          </p:cNvSpPr>
          <p:nvPr>
            <p:ph type="title"/>
          </p:nvPr>
        </p:nvSpPr>
        <p:spPr>
          <a:xfrm>
            <a:off x="7082552" y="2418223"/>
            <a:ext cx="4920019" cy="2021553"/>
          </a:xfrm>
        </p:spPr>
        <p:txBody>
          <a:bodyPr>
            <a:noAutofit/>
          </a:bodyPr>
          <a:lstStyle/>
          <a:p>
            <a:r>
              <a:rPr lang="en-US" sz="10000" dirty="0">
                <a:solidFill>
                  <a:schemeClr val="tx1"/>
                </a:solidFill>
              </a:rPr>
              <a:t>Language arts</a:t>
            </a:r>
          </a:p>
        </p:txBody>
      </p:sp>
      <p:sp>
        <p:nvSpPr>
          <p:cNvPr id="23" name="Freeform: Shape 22">
            <a:extLst>
              <a:ext uri="{FF2B5EF4-FFF2-40B4-BE49-F238E27FC236}">
                <a16:creationId xmlns:a16="http://schemas.microsoft.com/office/drawing/2014/main" id="{9453FF84-60C1-4EA8-B49B-1B8C2D0C5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859484" cy="6857997"/>
          </a:xfrm>
          <a:custGeom>
            <a:avLst/>
            <a:gdLst>
              <a:gd name="connsiteX0" fmla="*/ 3198825 w 5859484"/>
              <a:gd name="connsiteY0" fmla="*/ 0 h 6857997"/>
              <a:gd name="connsiteX1" fmla="*/ 3962351 w 5859484"/>
              <a:gd name="connsiteY1" fmla="*/ 0 h 6857997"/>
              <a:gd name="connsiteX2" fmla="*/ 4129776 w 5859484"/>
              <a:gd name="connsiteY2" fmla="*/ 128761 h 6857997"/>
              <a:gd name="connsiteX3" fmla="*/ 5859484 w 5859484"/>
              <a:gd name="connsiteY3" fmla="*/ 3718209 h 6857997"/>
              <a:gd name="connsiteX4" fmla="*/ 4624700 w 5859484"/>
              <a:gd name="connsiteY4" fmla="*/ 6845880 h 6857997"/>
              <a:gd name="connsiteX5" fmla="*/ 4612896 w 5859484"/>
              <a:gd name="connsiteY5" fmla="*/ 6857997 h 6857997"/>
              <a:gd name="connsiteX6" fmla="*/ 4017658 w 5859484"/>
              <a:gd name="connsiteY6" fmla="*/ 6857997 h 6857997"/>
              <a:gd name="connsiteX7" fmla="*/ 4173230 w 5859484"/>
              <a:gd name="connsiteY7" fmla="*/ 6719623 h 6857997"/>
              <a:gd name="connsiteX8" fmla="*/ 5443583 w 5859484"/>
              <a:gd name="connsiteY8" fmla="*/ 3718209 h 6857997"/>
              <a:gd name="connsiteX9" fmla="*/ 3355352 w 5859484"/>
              <a:gd name="connsiteY9" fmla="*/ 88079 h 6857997"/>
              <a:gd name="connsiteX10" fmla="*/ 0 w 5859484"/>
              <a:gd name="connsiteY10" fmla="*/ 0 h 6857997"/>
              <a:gd name="connsiteX11" fmla="*/ 2941255 w 5859484"/>
              <a:gd name="connsiteY11" fmla="*/ 0 h 6857997"/>
              <a:gd name="connsiteX12" fmla="*/ 3117080 w 5859484"/>
              <a:gd name="connsiteY12" fmla="*/ 88129 h 6857997"/>
              <a:gd name="connsiteX13" fmla="*/ 5324754 w 5859484"/>
              <a:gd name="connsiteY13" fmla="*/ 3718209 h 6857997"/>
              <a:gd name="connsiteX14" fmla="*/ 4089206 w 5859484"/>
              <a:gd name="connsiteY14" fmla="*/ 6637392 h 6857997"/>
              <a:gd name="connsiteX15" fmla="*/ 3841183 w 5859484"/>
              <a:gd name="connsiteY15" fmla="*/ 6857997 h 6857997"/>
              <a:gd name="connsiteX16" fmla="*/ 0 w 5859484"/>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59484" h="6857997">
                <a:moveTo>
                  <a:pt x="3198825" y="0"/>
                </a:moveTo>
                <a:lnTo>
                  <a:pt x="3962351" y="0"/>
                </a:lnTo>
                <a:lnTo>
                  <a:pt x="4129776" y="128761"/>
                </a:lnTo>
                <a:cubicBezTo>
                  <a:pt x="5186152" y="981944"/>
                  <a:pt x="5859484" y="2273123"/>
                  <a:pt x="5859484" y="3718209"/>
                </a:cubicBezTo>
                <a:cubicBezTo>
                  <a:pt x="5859484" y="4922447"/>
                  <a:pt x="5391893" y="6019805"/>
                  <a:pt x="4624700" y="6845880"/>
                </a:cubicBezTo>
                <a:lnTo>
                  <a:pt x="4612896" y="6857997"/>
                </a:lnTo>
                <a:lnTo>
                  <a:pt x="4017658" y="6857997"/>
                </a:lnTo>
                <a:lnTo>
                  <a:pt x="4173230" y="6719623"/>
                </a:lnTo>
                <a:cubicBezTo>
                  <a:pt x="4958119" y="5951494"/>
                  <a:pt x="5443583" y="4890334"/>
                  <a:pt x="5443583" y="3718209"/>
                </a:cubicBezTo>
                <a:cubicBezTo>
                  <a:pt x="5443583" y="2179795"/>
                  <a:pt x="4607295" y="832535"/>
                  <a:pt x="3355352" y="88079"/>
                </a:cubicBezTo>
                <a:close/>
                <a:moveTo>
                  <a:pt x="0" y="0"/>
                </a:moveTo>
                <a:lnTo>
                  <a:pt x="2941255" y="0"/>
                </a:lnTo>
                <a:lnTo>
                  <a:pt x="3117080" y="88129"/>
                </a:lnTo>
                <a:cubicBezTo>
                  <a:pt x="4432070" y="787221"/>
                  <a:pt x="5324754" y="2150692"/>
                  <a:pt x="5324754" y="3718209"/>
                </a:cubicBezTo>
                <a:cubicBezTo>
                  <a:pt x="5324754" y="4858221"/>
                  <a:pt x="4852591" y="5890308"/>
                  <a:pt x="4089206" y="6637392"/>
                </a:cubicBezTo>
                <a:lnTo>
                  <a:pt x="3841183" y="6857997"/>
                </a:lnTo>
                <a:lnTo>
                  <a:pt x="0" y="6857997"/>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Content Placeholder 6">
            <a:extLst>
              <a:ext uri="{FF2B5EF4-FFF2-40B4-BE49-F238E27FC236}">
                <a16:creationId xmlns:a16="http://schemas.microsoft.com/office/drawing/2014/main" id="{01AFABB7-D134-5945-A361-030DFC7BD4BE}"/>
              </a:ext>
            </a:extLst>
          </p:cNvPr>
          <p:cNvPicPr>
            <a:picLocks noChangeAspect="1"/>
          </p:cNvPicPr>
          <p:nvPr/>
        </p:nvPicPr>
        <p:blipFill rotWithShape="1">
          <a:blip r:embed="rId3"/>
          <a:srcRect l="3583" r="4717"/>
          <a:stretch/>
        </p:blipFill>
        <p:spPr>
          <a:xfrm>
            <a:off x="-118106" y="3"/>
            <a:ext cx="6095695"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p:spPr>
      </p:pic>
    </p:spTree>
    <p:extLst>
      <p:ext uri="{BB962C8B-B14F-4D97-AF65-F5344CB8AC3E}">
        <p14:creationId xmlns:p14="http://schemas.microsoft.com/office/powerpoint/2010/main" val="1169535502"/>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8AFD15B-CF29-4306-884F-47675092F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7CF920-A96A-5A4D-B95D-A9924416571A}"/>
              </a:ext>
            </a:extLst>
          </p:cNvPr>
          <p:cNvSpPr>
            <a:spLocks noGrp="1"/>
          </p:cNvSpPr>
          <p:nvPr>
            <p:ph type="title"/>
          </p:nvPr>
        </p:nvSpPr>
        <p:spPr>
          <a:xfrm>
            <a:off x="6630075" y="2563754"/>
            <a:ext cx="5831284" cy="1807602"/>
          </a:xfrm>
        </p:spPr>
        <p:txBody>
          <a:bodyPr>
            <a:noAutofit/>
          </a:bodyPr>
          <a:lstStyle/>
          <a:p>
            <a:r>
              <a:rPr lang="en-US" sz="9000" dirty="0">
                <a:solidFill>
                  <a:schemeClr val="tx1"/>
                </a:solidFill>
              </a:rPr>
              <a:t>Challenges/Barriers</a:t>
            </a:r>
          </a:p>
        </p:txBody>
      </p:sp>
      <p:sp>
        <p:nvSpPr>
          <p:cNvPr id="23" name="Freeform: Shape 22">
            <a:extLst>
              <a:ext uri="{FF2B5EF4-FFF2-40B4-BE49-F238E27FC236}">
                <a16:creationId xmlns:a16="http://schemas.microsoft.com/office/drawing/2014/main" id="{7EC0D68F-F813-4414-800D-F8D4F0AB8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66" y="401980"/>
            <a:ext cx="6115733" cy="6456021"/>
          </a:xfrm>
          <a:custGeom>
            <a:avLst/>
            <a:gdLst>
              <a:gd name="connsiteX0" fmla="*/ 2259477 w 6115733"/>
              <a:gd name="connsiteY0" fmla="*/ 433395 h 6456021"/>
              <a:gd name="connsiteX1" fmla="*/ 5681904 w 6115733"/>
              <a:gd name="connsiteY1" fmla="*/ 3852396 h 6456021"/>
              <a:gd name="connsiteX2" fmla="*/ 4679499 w 6115733"/>
              <a:gd name="connsiteY2" fmla="*/ 6269995 h 6456021"/>
              <a:gd name="connsiteX3" fmla="*/ 4474613 w 6115733"/>
              <a:gd name="connsiteY3" fmla="*/ 6456021 h 6456021"/>
              <a:gd name="connsiteX4" fmla="*/ 44341 w 6115733"/>
              <a:gd name="connsiteY4" fmla="*/ 6456021 h 6456021"/>
              <a:gd name="connsiteX5" fmla="*/ 0 w 6115733"/>
              <a:gd name="connsiteY5" fmla="*/ 6415762 h 6456021"/>
              <a:gd name="connsiteX6" fmla="*/ 0 w 6115733"/>
              <a:gd name="connsiteY6" fmla="*/ 1289029 h 6456021"/>
              <a:gd name="connsiteX7" fmla="*/ 82495 w 6115733"/>
              <a:gd name="connsiteY7" fmla="*/ 1214128 h 6456021"/>
              <a:gd name="connsiteX8" fmla="*/ 2259477 w 6115733"/>
              <a:gd name="connsiteY8" fmla="*/ 433395 h 6456021"/>
              <a:gd name="connsiteX9" fmla="*/ 2259477 w 6115733"/>
              <a:gd name="connsiteY9" fmla="*/ 0 h 6456021"/>
              <a:gd name="connsiteX10" fmla="*/ 6115733 w 6115733"/>
              <a:gd name="connsiteY10" fmla="*/ 3852396 h 6456021"/>
              <a:gd name="connsiteX11" fmla="*/ 5235152 w 6115733"/>
              <a:gd name="connsiteY11" fmla="*/ 6302877 h 6456021"/>
              <a:gd name="connsiteX12" fmla="*/ 5095826 w 6115733"/>
              <a:gd name="connsiteY12" fmla="*/ 6456021 h 6456021"/>
              <a:gd name="connsiteX13" fmla="*/ 4617788 w 6115733"/>
              <a:gd name="connsiteY13" fmla="*/ 6456021 h 6456021"/>
              <a:gd name="connsiteX14" fmla="*/ 4747668 w 6115733"/>
              <a:gd name="connsiteY14" fmla="*/ 6338096 h 6456021"/>
              <a:gd name="connsiteX15" fmla="*/ 5778311 w 6115733"/>
              <a:gd name="connsiteY15" fmla="*/ 3852396 h 6456021"/>
              <a:gd name="connsiteX16" fmla="*/ 2259477 w 6115733"/>
              <a:gd name="connsiteY16" fmla="*/ 337085 h 6456021"/>
              <a:gd name="connsiteX17" fmla="*/ 21172 w 6115733"/>
              <a:gd name="connsiteY17" fmla="*/ 1139811 h 6456021"/>
              <a:gd name="connsiteX18" fmla="*/ 0 w 6115733"/>
              <a:gd name="connsiteY18" fmla="*/ 1159034 h 6456021"/>
              <a:gd name="connsiteX19" fmla="*/ 0 w 6115733"/>
              <a:gd name="connsiteY19" fmla="*/ 735177 h 6456021"/>
              <a:gd name="connsiteX20" fmla="*/ 103407 w 6115733"/>
              <a:gd name="connsiteY20" fmla="*/ 657929 h 6456021"/>
              <a:gd name="connsiteX21" fmla="*/ 2259477 w 6115733"/>
              <a:gd name="connsiteY21" fmla="*/ 0 h 645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15733" h="6456021">
                <a:moveTo>
                  <a:pt x="2259477" y="433395"/>
                </a:moveTo>
                <a:cubicBezTo>
                  <a:pt x="4149632" y="433395"/>
                  <a:pt x="5681904" y="1964133"/>
                  <a:pt x="5681904" y="3852396"/>
                </a:cubicBezTo>
                <a:cubicBezTo>
                  <a:pt x="5681904" y="4796527"/>
                  <a:pt x="5298836" y="5651278"/>
                  <a:pt x="4679499" y="6269995"/>
                </a:cubicBezTo>
                <a:lnTo>
                  <a:pt x="4474613" y="6456021"/>
                </a:lnTo>
                <a:lnTo>
                  <a:pt x="44341" y="6456021"/>
                </a:lnTo>
                <a:lnTo>
                  <a:pt x="0" y="6415762"/>
                </a:lnTo>
                <a:lnTo>
                  <a:pt x="0" y="1289029"/>
                </a:lnTo>
                <a:lnTo>
                  <a:pt x="82495" y="1214128"/>
                </a:lnTo>
                <a:cubicBezTo>
                  <a:pt x="674092" y="726388"/>
                  <a:pt x="1432534" y="433395"/>
                  <a:pt x="2259477" y="433395"/>
                </a:cubicBezTo>
                <a:close/>
                <a:moveTo>
                  <a:pt x="2259477" y="0"/>
                </a:moveTo>
                <a:cubicBezTo>
                  <a:pt x="4389229" y="0"/>
                  <a:pt x="6115733" y="1724776"/>
                  <a:pt x="6115733" y="3852396"/>
                </a:cubicBezTo>
                <a:cubicBezTo>
                  <a:pt x="6115733" y="4783230"/>
                  <a:pt x="5785270" y="5636956"/>
                  <a:pt x="5235152" y="6302877"/>
                </a:cubicBezTo>
                <a:lnTo>
                  <a:pt x="5095826" y="6456021"/>
                </a:lnTo>
                <a:lnTo>
                  <a:pt x="4617788" y="6456021"/>
                </a:lnTo>
                <a:lnTo>
                  <a:pt x="4747668" y="6338096"/>
                </a:lnTo>
                <a:cubicBezTo>
                  <a:pt x="5384452" y="5701950"/>
                  <a:pt x="5778311" y="4823122"/>
                  <a:pt x="5778311" y="3852396"/>
                </a:cubicBezTo>
                <a:cubicBezTo>
                  <a:pt x="5778311" y="1910944"/>
                  <a:pt x="4202875" y="337085"/>
                  <a:pt x="2259477" y="337085"/>
                </a:cubicBezTo>
                <a:cubicBezTo>
                  <a:pt x="1409240" y="337085"/>
                  <a:pt x="629434" y="638331"/>
                  <a:pt x="21172" y="1139811"/>
                </a:cubicBezTo>
                <a:lnTo>
                  <a:pt x="0" y="1159034"/>
                </a:lnTo>
                <a:lnTo>
                  <a:pt x="0" y="735177"/>
                </a:lnTo>
                <a:lnTo>
                  <a:pt x="103407" y="657929"/>
                </a:lnTo>
                <a:cubicBezTo>
                  <a:pt x="718869" y="242547"/>
                  <a:pt x="1460820" y="0"/>
                  <a:pt x="2259477" y="0"/>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Content Placeholder 3">
            <a:extLst>
              <a:ext uri="{FF2B5EF4-FFF2-40B4-BE49-F238E27FC236}">
                <a16:creationId xmlns:a16="http://schemas.microsoft.com/office/drawing/2014/main" id="{61973452-AFBD-9542-B729-E09050939B36}"/>
              </a:ext>
            </a:extLst>
          </p:cNvPr>
          <p:cNvPicPr>
            <a:picLocks noChangeAspect="1"/>
          </p:cNvPicPr>
          <p:nvPr/>
        </p:nvPicPr>
        <p:blipFill>
          <a:blip r:embed="rId3"/>
          <a:stretch>
            <a:fillRect/>
          </a:stretch>
        </p:blipFill>
        <p:spPr>
          <a:xfrm>
            <a:off x="-9866" y="2563754"/>
            <a:ext cx="5134759" cy="3312348"/>
          </a:xfrm>
          <a:prstGeom prst="rect">
            <a:avLst/>
          </a:prstGeom>
        </p:spPr>
      </p:pic>
      <p:grpSp>
        <p:nvGrpSpPr>
          <p:cNvPr id="25" name="Group 24">
            <a:extLst>
              <a:ext uri="{FF2B5EF4-FFF2-40B4-BE49-F238E27FC236}">
                <a16:creationId xmlns:a16="http://schemas.microsoft.com/office/drawing/2014/main" id="{54CA915D-BDF0-41F8-B00E-FB186EFF7B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6" name="Oval 25">
              <a:extLst>
                <a:ext uri="{FF2B5EF4-FFF2-40B4-BE49-F238E27FC236}">
                  <a16:creationId xmlns:a16="http://schemas.microsoft.com/office/drawing/2014/main" id="{317AAC03-BF64-4E67-9032-3BD0249980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27" name="Oval 26">
              <a:extLst>
                <a:ext uri="{FF2B5EF4-FFF2-40B4-BE49-F238E27FC236}">
                  <a16:creationId xmlns:a16="http://schemas.microsoft.com/office/drawing/2014/main" id="{1A131397-5A45-4344-9983-5E400A3EA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Tree>
    <p:extLst>
      <p:ext uri="{BB962C8B-B14F-4D97-AF65-F5344CB8AC3E}">
        <p14:creationId xmlns:p14="http://schemas.microsoft.com/office/powerpoint/2010/main" val="1647695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1227</Words>
  <Application>Microsoft Office PowerPoint</Application>
  <PresentationFormat>Widescreen</PresentationFormat>
  <Paragraphs>52</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Calibri</vt:lpstr>
      <vt:lpstr>Rockwell</vt:lpstr>
      <vt:lpstr>Rockwell Condensed</vt:lpstr>
      <vt:lpstr>Rockwell Extra Bold</vt:lpstr>
      <vt:lpstr>Wingdings</vt:lpstr>
      <vt:lpstr>Wood Type</vt:lpstr>
      <vt:lpstr>Differentiation</vt:lpstr>
      <vt:lpstr>Equity vs. equality</vt:lpstr>
      <vt:lpstr>Access points</vt:lpstr>
      <vt:lpstr>Math </vt:lpstr>
      <vt:lpstr>Language arts</vt:lpstr>
      <vt:lpstr>Challenges/Barriers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Differentiation</dc:title>
  <dc:creator>Jessica Erickson</dc:creator>
  <cp:lastModifiedBy>Greg Bruce</cp:lastModifiedBy>
  <cp:revision>1</cp:revision>
  <dcterms:created xsi:type="dcterms:W3CDTF">2020-03-16T20:01:34Z</dcterms:created>
  <dcterms:modified xsi:type="dcterms:W3CDTF">2020-03-24T06:10:41Z</dcterms:modified>
</cp:coreProperties>
</file>